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76" r:id="rId6"/>
    <p:sldId id="281" r:id="rId7"/>
    <p:sldId id="277" r:id="rId8"/>
    <p:sldId id="279" r:id="rId9"/>
    <p:sldId id="266" r:id="rId10"/>
    <p:sldId id="259" r:id="rId11"/>
    <p:sldId id="267" r:id="rId12"/>
    <p:sldId id="260" r:id="rId13"/>
    <p:sldId id="265" r:id="rId14"/>
    <p:sldId id="273" r:id="rId15"/>
    <p:sldId id="261" r:id="rId16"/>
    <p:sldId id="262" r:id="rId17"/>
    <p:sldId id="263" r:id="rId18"/>
    <p:sldId id="270" r:id="rId19"/>
    <p:sldId id="271" r:id="rId20"/>
    <p:sldId id="274" r:id="rId21"/>
    <p:sldId id="275" r:id="rId22"/>
    <p:sldId id="282" r:id="rId23"/>
    <p:sldId id="283" r:id="rId24"/>
    <p:sldId id="284" r:id="rId25"/>
    <p:sldId id="285" r:id="rId26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" altLang="en-US"/>
              <a:t>Modeling adaptive evolution</a:t>
            </a:r>
            <a:endParaRPr lang="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19685"/>
            <a:ext cx="808926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95" y="-173355"/>
            <a:ext cx="7886700" cy="1325563"/>
          </a:xfrm>
        </p:spPr>
        <p:txBody>
          <a:bodyPr/>
          <a:p>
            <a:r>
              <a:rPr lang="" altLang="en-US"/>
              <a:t>Interpreting half-life</a:t>
            </a:r>
            <a:endParaRPr lang="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756660" y="3935730"/>
            <a:ext cx="1851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6000">
                <a:latin typeface="Arial" panose="020B0604020202020204" pitchFamily="34" charset="0"/>
                <a:cs typeface="Arial" panose="020B0604020202020204" pitchFamily="34" charset="0"/>
              </a:rPr>
              <a:t>ln2/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5575" y="5180965"/>
            <a:ext cx="2284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4000"/>
              <a:t>BM-like</a:t>
            </a:r>
            <a:endParaRPr lang="" altLang="en-US" sz="4000"/>
          </a:p>
        </p:txBody>
      </p:sp>
      <p:sp>
        <p:nvSpPr>
          <p:cNvPr id="10" name="Text Box 9"/>
          <p:cNvSpPr txBox="1"/>
          <p:nvPr/>
        </p:nvSpPr>
        <p:spPr>
          <a:xfrm>
            <a:off x="6278245" y="5196840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4000"/>
              <a:t>White noise</a:t>
            </a:r>
            <a:endParaRPr lang="" altLang="en-US" sz="4000"/>
          </a:p>
        </p:txBody>
      </p:sp>
      <p:sp>
        <p:nvSpPr>
          <p:cNvPr id="12" name="Text Box 11"/>
          <p:cNvSpPr txBox="1"/>
          <p:nvPr/>
        </p:nvSpPr>
        <p:spPr>
          <a:xfrm>
            <a:off x="3119755" y="5828665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4000"/>
              <a:t>OU</a:t>
            </a:r>
            <a:endParaRPr lang="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26667 -0.00185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3750 -0.000093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Phylogenetic signal - What does it mean?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Pagel's Lambda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Blomberg's K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Phylogenetic halflife</a:t>
            </a:r>
            <a:endParaRPr lang="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AC/DC model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" altLang="en-US"/>
              <a:t>BM, but with a declining rate parameter: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If b is negative, declining rates (i.e. Early burst)</a:t>
            </a:r>
            <a:endParaRPr lang="" altLang="en-US"/>
          </a:p>
          <a:p>
            <a:pPr marL="0" indent="0">
              <a:buNone/>
            </a:pPr>
            <a:br>
              <a:rPr lang="" altLang="en-US"/>
            </a:br>
            <a:r>
              <a:rPr lang="" altLang="en-US"/>
              <a:t>If b is positive, increasing rates (late bursts, not identifiable from OU in ultrametric trees)</a:t>
            </a:r>
            <a:endParaRPr lang="" altLang="en-US"/>
          </a:p>
          <a:p>
            <a:pPr marL="0" indent="0">
              <a:buNone/>
            </a:pP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54000"/>
          </a:blip>
          <a:stretch>
            <a:fillRect/>
          </a:stretch>
        </p:blipFill>
        <p:spPr>
          <a:xfrm>
            <a:off x="2882900" y="2796540"/>
            <a:ext cx="3460750" cy="1080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2498090"/>
            <a:ext cx="8395970" cy="3837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" altLang="en-US"/>
              <a:t>Early Burst -&gt; </a:t>
            </a:r>
            <a:br>
              <a:rPr lang="" altLang="en-US"/>
            </a:br>
            <a:r>
              <a:rPr lang="" altLang="en-US"/>
              <a:t>		Brownian Motion -&gt;</a:t>
            </a:r>
            <a:br>
              <a:rPr lang="" altLang="en-US"/>
            </a:br>
            <a:r>
              <a:rPr lang="" altLang="en-US"/>
              <a:t>				Ornstein-Uhlenbeck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588260"/>
            <a:ext cx="7237095" cy="2913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24940"/>
            <a:ext cx="7419340" cy="5378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3025" y="304800"/>
            <a:ext cx="91478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2332355"/>
            <a:ext cx="6325870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-351155"/>
            <a:ext cx="676211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0" y="1574800"/>
            <a:ext cx="7327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Why we must account for “measurement” error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590675"/>
            <a:ext cx="751586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EB		BM		OU		WN</a:t>
            </a:r>
            <a:endParaRPr lang="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41955" y="1877060"/>
            <a:ext cx="4687570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669790" y="1519555"/>
            <a:ext cx="314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24175" y="1530985"/>
            <a:ext cx="116141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endParaRPr lang="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halflife=</a:t>
            </a:r>
            <a:r>
              <a:rPr lang="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∞</a:t>
            </a:r>
            <a:endParaRPr lang="" altLang="en-US" sz="2400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22695" y="1476375"/>
            <a:ext cx="11036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  <a:sym typeface="+mn-ea"/>
              </a:rPr>
              <a:t>∞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" altLang="en-US">
              <a:latin typeface="Arial" panose="020B0604020202020204" pitchFamily="3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2945" y="2507615"/>
            <a:ext cx="6902450" cy="3175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28650" y="255270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High phylogenetic signal</a:t>
            </a:r>
            <a:endParaRPr lang="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575300" y="2552700"/>
            <a:ext cx="248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No</a:t>
            </a:r>
            <a:r>
              <a:rPr lang="en-US" altLang="en-US"/>
              <a:t> phylogenetic signal</a:t>
            </a:r>
            <a:endParaRPr lang="en-US" alt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2790" y="3274695"/>
            <a:ext cx="6881495" cy="6350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666355" y="2938145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ACDC model</a:t>
            </a:r>
            <a:endParaRPr lang="" altLang="en-US"/>
          </a:p>
          <a:p>
            <a:r>
              <a:rPr lang="" altLang="en-US"/>
              <a:t>(EB/OU)</a:t>
            </a:r>
            <a:endParaRPr lang="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72795" y="3315335"/>
            <a:ext cx="318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200"/>
              <a:t>-</a:t>
            </a:r>
            <a:endParaRPr lang="" altLang="en-US" sz="3200"/>
          </a:p>
        </p:txBody>
      </p:sp>
      <p:sp>
        <p:nvSpPr>
          <p:cNvPr id="15" name="Text Box 14"/>
          <p:cNvSpPr txBox="1"/>
          <p:nvPr/>
        </p:nvSpPr>
        <p:spPr>
          <a:xfrm>
            <a:off x="7233920" y="331533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200"/>
              <a:t>+</a:t>
            </a:r>
            <a:endParaRPr lang="" altLang="en-US" sz="32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24175" y="313245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66060" y="34861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0</a:t>
            </a:r>
            <a:endParaRPr lang="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941955" y="173672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495" y="392747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8900" y="493649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200"/>
              <a:t>Root                         Tip</a:t>
            </a:r>
            <a:endParaRPr lang="" altLang="en-US"/>
          </a:p>
          <a:p>
            <a:pPr algn="ctr"/>
            <a:r>
              <a:rPr lang="" altLang="en-US"/>
              <a:t>Node age</a:t>
            </a:r>
            <a:endParaRPr lang="" altLang="en-US"/>
          </a:p>
        </p:txBody>
      </p:sp>
      <p:sp>
        <p:nvSpPr>
          <p:cNvPr id="21" name="Text Box 20"/>
          <p:cNvSpPr txBox="1"/>
          <p:nvPr/>
        </p:nvSpPr>
        <p:spPr>
          <a:xfrm rot="16200000">
            <a:off x="-366395" y="4330065"/>
            <a:ext cx="104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Contrast</a:t>
            </a:r>
            <a:endParaRPr lang="" alt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22605" y="4134485"/>
            <a:ext cx="1398905" cy="90297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79465" y="396684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939790" y="4114165"/>
            <a:ext cx="1459230" cy="96266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10740" y="3928110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14880" y="4546600"/>
            <a:ext cx="142938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1788795" y="491998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2" name="Text Box 31"/>
          <p:cNvSpPr txBox="1"/>
          <p:nvPr/>
        </p:nvSpPr>
        <p:spPr>
          <a:xfrm>
            <a:off x="5585460" y="496316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7614285" y="4257040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Node Height </a:t>
            </a:r>
            <a:endParaRPr lang="" altLang="en-US"/>
          </a:p>
          <a:p>
            <a:r>
              <a:rPr lang="" altLang="en-US"/>
              <a:t>test</a:t>
            </a:r>
            <a:endParaRPr lang="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1307465" y="5741670"/>
            <a:ext cx="3037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/>
              <a:t>Measurement error +</a:t>
            </a:r>
            <a:endParaRPr lang="" altLang="en-US" sz="2400"/>
          </a:p>
          <a:p>
            <a:r>
              <a:rPr lang="" altLang="en-US" sz="2400"/>
              <a:t>“Biological error”</a:t>
            </a:r>
            <a:endParaRPr lang="" altLang="en-US" sz="2400"/>
          </a:p>
        </p:txBody>
      </p:sp>
      <p:sp>
        <p:nvSpPr>
          <p:cNvPr id="35" name="Right Arrow 34"/>
          <p:cNvSpPr/>
          <p:nvPr/>
        </p:nvSpPr>
        <p:spPr>
          <a:xfrm>
            <a:off x="4540250" y="5636895"/>
            <a:ext cx="556260" cy="104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7650480" y="16605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OU models</a:t>
            </a:r>
            <a:endParaRPr lang="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6" grpId="0"/>
      <p:bldP spid="9" grpId="0"/>
      <p:bldP spid="10" grpId="0"/>
      <p:bldP spid="17" grpId="0"/>
      <p:bldP spid="15" grpId="0"/>
      <p:bldP spid="14" grpId="0"/>
      <p:bldP spid="13" grpId="0"/>
      <p:bldP spid="19" grpId="0" animBg="1"/>
      <p:bldP spid="20" grpId="0"/>
      <p:bldP spid="21" grpId="0"/>
      <p:bldP spid="23" grpId="0" animBg="1"/>
      <p:bldP spid="27" grpId="0" animBg="1"/>
      <p:bldP spid="31" grpId="0"/>
      <p:bldP spid="32" grpId="0"/>
      <p:bldP spid="33" grpId="0"/>
      <p:bldP spid="34" grpId="0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Genetic Drift + Natural Selection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961380" cy="4351655"/>
          </a:xfrm>
        </p:spPr>
        <p:txBody>
          <a:bodyPr/>
          <a:p>
            <a:pPr marL="0" indent="0">
              <a:buNone/>
            </a:pPr>
            <a:r>
              <a:rPr lang="" altLang="en-US"/>
              <a:t>Genetic drift only: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Δz = G/Ne * dW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Genetic drift + Natural selection to a Gaussian adaptive peak: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Δz = </a:t>
            </a:r>
            <a:r>
              <a:rPr lang="" altLang="en-US">
                <a:sym typeface="+mn-ea"/>
              </a:rPr>
              <a:t>G/(ω + P)*(</a:t>
            </a:r>
            <a:r>
              <a:rPr lang="" altLang="en-US">
                <a:cs typeface="Arial" panose="020B0604020202020204" pitchFamily="34" charset="0"/>
                <a:sym typeface="+mn-ea"/>
              </a:rPr>
              <a:t>θ - z</a:t>
            </a:r>
            <a:r>
              <a:rPr lang="" altLang="en-US">
                <a:sym typeface="+mn-ea"/>
              </a:rPr>
              <a:t>) </a:t>
            </a:r>
            <a:r>
              <a:rPr lang="" altLang="en-US">
                <a:sym typeface="+mn-ea"/>
              </a:rPr>
              <a:t>+ </a:t>
            </a:r>
            <a:r>
              <a:rPr lang="en-US" altLang="en-US">
                <a:sym typeface="+mn-ea"/>
              </a:rPr>
              <a:t>G/Ne * dW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5135" y="1511935"/>
            <a:ext cx="1949450" cy="1949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68820" y="3461385"/>
            <a:ext cx="140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Russ Lande</a:t>
            </a:r>
            <a:endParaRPr lang="en-US" alt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3352165" y="5034915"/>
            <a:ext cx="513715" cy="914400"/>
          </a:xfrm>
          <a:prstGeom prst="leftBrace">
            <a:avLst>
              <a:gd name="adj1" fmla="val 8333"/>
              <a:gd name="adj2" fmla="val 853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429635" y="5847080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Distance from the optimum</a:t>
            </a:r>
            <a:endParaRPr lang="" alt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41705" y="5219065"/>
            <a:ext cx="556260" cy="62801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20955" y="5808980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Genetic variance</a:t>
            </a:r>
            <a:endParaRPr lang="" alt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1971675" y="5240655"/>
            <a:ext cx="958215" cy="914400"/>
          </a:xfrm>
          <a:prstGeom prst="leftBrace">
            <a:avLst>
              <a:gd name="adj1" fmla="val 8333"/>
              <a:gd name="adj2" fmla="val 585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89330" y="6254750"/>
            <a:ext cx="343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Width of the adaptive landscape</a:t>
            </a:r>
            <a:endParaRPr lang="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4370070"/>
            <a:ext cx="2169160" cy="21266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PGLS + OU : Not a full OU model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1442720"/>
            <a:ext cx="8907780" cy="52660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" altLang="en-US"/>
              <a:t>Statistically, much like PGLS + Lambda</a:t>
            </a:r>
            <a:endParaRPr lang="" altLang="en-US"/>
          </a:p>
          <a:p>
            <a:pPr marL="0" indent="0">
              <a:buNone/>
            </a:pP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Appropriate </a:t>
            </a:r>
            <a:r>
              <a:rPr lang="" altLang="en-US">
                <a:sym typeface="+mn-ea"/>
              </a:rPr>
              <a:t>only </a:t>
            </a:r>
            <a:r>
              <a:rPr lang="en-US" altLang="en-US">
                <a:sym typeface="+mn-ea"/>
              </a:rPr>
              <a:t>for “Allometric-type” relationships between predictor and response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" altLang="en-US">
                <a:sym typeface="+mn-ea"/>
              </a:rPr>
              <a:t>	OU model in variance, but not in mean 	(instantaneous adaptation)</a:t>
            </a:r>
            <a:endParaRPr lang="en-US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Phylogenetic half-life with no predictors  =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			measure of phylogenetic signal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..................................... with predictors =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			measure of REMAINING 					phylogenetic signal in residuals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What are macroevolutionary landscapes?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What does alpha measure?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A: Strength of Natural Selection(?)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Problem: What if we measure selection pulling a species </a:t>
            </a:r>
            <a:r>
              <a:rPr lang="" altLang="en-US" i="1"/>
              <a:t>AWAY </a:t>
            </a:r>
            <a:r>
              <a:rPr lang="" altLang="en-US"/>
              <a:t>from the macroevolutionary optimum in a natural population? 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(This is VERY COMMON!)</a:t>
            </a:r>
            <a:endParaRPr lang="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40" y="96520"/>
            <a:ext cx="7886700" cy="1325563"/>
          </a:xfrm>
        </p:spPr>
        <p:txBody>
          <a:bodyPr/>
          <a:p>
            <a:r>
              <a:rPr lang="" altLang="en-US"/>
              <a:t>Simpson's Adaptive Zones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955" y="2193290"/>
            <a:ext cx="7525385" cy="4557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037590"/>
            <a:ext cx="1793240" cy="1793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9820" y="851535"/>
            <a:ext cx="4404995" cy="55492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Next time: Shifting adaptive zones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Ornstein-Uhlenbeck Process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82765" cy="106870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Δz = α(θ - z) + σ dW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 </a:t>
            </a:r>
            <a:r>
              <a:rPr lang="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Rate of adaptation </a:t>
            </a: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(1/time)</a:t>
            </a: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 </a:t>
            </a:r>
            <a:r>
              <a:rPr lang="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Rate of stochastic evolution</a:t>
            </a: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trait units/time</a:t>
            </a: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</a:t>
            </a:r>
            <a:r>
              <a:rPr lang="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Phenotypic optimum</a:t>
            </a: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8650" y="2762250"/>
            <a:ext cx="7838440" cy="1516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" altLang="en-US" sz="3600">
              <a:cs typeface="Arial" panose="020B0604020202020204" pitchFamily="34" charset="0"/>
            </a:endParaRPr>
          </a:p>
        </p:txBody>
      </p:sp>
      <p:pic>
        <p:nvPicPr>
          <p:cNvPr id="5" name="Picture 4" descr="mey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040" y="1825625"/>
            <a:ext cx="2523490" cy="29279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28650" y="2762250"/>
            <a:ext cx="6882765" cy="106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36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Ornstein-Uhlenbeck process</a:t>
            </a:r>
            <a:endParaRPr lang="" altLang="en-US"/>
          </a:p>
        </p:txBody>
      </p:sp>
      <p:pic>
        <p:nvPicPr>
          <p:cNvPr id="4" name="Picture 3" descr="OU_AL_Inf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1380490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492365" y="3562985"/>
            <a:ext cx="1536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</a:rPr>
              <a:t>00000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1</a:t>
            </a:r>
            <a:endParaRPr lang="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pic>
        <p:nvPicPr>
          <p:cNvPr id="3" name="Picture 2" descr="OU_AL_B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235" y="1381125"/>
            <a:ext cx="5339080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Ornstein-Uhlenbeck process</a:t>
            </a:r>
            <a:endParaRPr lang="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340" y="1367155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1</a:t>
            </a:r>
            <a:endParaRPr lang="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4330" y="1375410"/>
            <a:ext cx="4255770" cy="4255770"/>
          </a:xfrm>
          <a:prstGeom prst="rect">
            <a:avLst/>
          </a:prstGeom>
        </p:spPr>
      </p:pic>
      <p:pic>
        <p:nvPicPr>
          <p:cNvPr id="5" name="Picture 4" descr="OU_AL_hiAlp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95" y="1375410"/>
            <a:ext cx="4267835" cy="42678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21755" y="5829300"/>
            <a:ext cx="854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0</a:t>
            </a:r>
            <a:endParaRPr lang="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21560" y="5829300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" y="5255895"/>
            <a:ext cx="4125595" cy="1325880"/>
          </a:xfrm>
        </p:spPr>
        <p:txBody>
          <a:bodyPr>
            <a:normAutofit fontScale="90000"/>
          </a:bodyPr>
          <a:p>
            <a:r>
              <a:rPr lang="" altLang="en-US"/>
              <a:t>Butler &amp; King 2004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25975" y="314960"/>
            <a:ext cx="4243070" cy="2588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80" y="2903220"/>
            <a:ext cx="4258310" cy="263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65" y="5365750"/>
            <a:ext cx="4957445" cy="1486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5"/>
            <a:ext cx="7886700" cy="1325563"/>
          </a:xfrm>
        </p:spPr>
        <p:txBody>
          <a:bodyPr/>
          <a:p>
            <a:r>
              <a:rPr lang="" altLang="en-US"/>
              <a:t>Useful parameterization: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15" y="1400810"/>
            <a:ext cx="7886700" cy="5307330"/>
          </a:xfrm>
        </p:spPr>
        <p:txBody>
          <a:bodyPr/>
          <a:p>
            <a:pPr marL="0" indent="0">
              <a:buNone/>
            </a:pPr>
            <a:r>
              <a:rPr lang="" altLang="en-US"/>
              <a:t>Stationary Variance =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</a:t>
            </a:r>
            <a:r>
              <a:rPr lang="" altLang="en-US" b="1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/(2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amount of variance among a set of 	lineages with an infinite amount of time 	evolving at the optimum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Phylogenetic half-life = ln2/(2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expected amount of time for a 	lineage to get halfway to the optimum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980" y="3577590"/>
            <a:ext cx="5499735" cy="130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3634740"/>
            <a:ext cx="2852420" cy="1192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WPS Presentation</Application>
  <PresentationFormat>Widescreen</PresentationFormat>
  <Paragraphs>174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FZHei-B01</vt:lpstr>
      <vt:lpstr>Ubuntu</vt:lpstr>
      <vt:lpstr>FZShuSong-Z01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Ornstein-Uhlenbeck process</vt:lpstr>
      <vt:lpstr>PowerPoint 演示文稿</vt:lpstr>
      <vt:lpstr>Ornstein-Uhlenbeck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Early Burst -&gt;  		Brownian Motion -&gt; 				Ornstein-Uhlenbeck</vt:lpstr>
      <vt:lpstr>PowerPoint 演示文稿</vt:lpstr>
      <vt:lpstr>Early Burst -&gt;  		Brownian Motion -&gt; 				Ornstein-Uhlenbeck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adaptive evolution</dc:title>
  <dc:creator>juyeda</dc:creator>
  <cp:lastModifiedBy>juyeda</cp:lastModifiedBy>
  <cp:revision>5</cp:revision>
  <dcterms:created xsi:type="dcterms:W3CDTF">2018-10-22T18:50:49Z</dcterms:created>
  <dcterms:modified xsi:type="dcterms:W3CDTF">2018-10-22T18:50:49Z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